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  <p:sldId id="286" r:id="rId6"/>
    <p:sldId id="261" r:id="rId7"/>
    <p:sldId id="266" r:id="rId8"/>
    <p:sldId id="285" r:id="rId9"/>
    <p:sldId id="282" r:id="rId10"/>
    <p:sldId id="275" r:id="rId11"/>
    <p:sldId id="276" r:id="rId12"/>
    <p:sldId id="274" r:id="rId13"/>
    <p:sldId id="288" r:id="rId14"/>
    <p:sldId id="278" r:id="rId15"/>
    <p:sldId id="287" r:id="rId16"/>
    <p:sldId id="267" r:id="rId17"/>
    <p:sldId id="280" r:id="rId18"/>
    <p:sldId id="279" r:id="rId19"/>
    <p:sldId id="283" r:id="rId20"/>
    <p:sldId id="263" r:id="rId21"/>
    <p:sldId id="269" r:id="rId22"/>
    <p:sldId id="270" r:id="rId23"/>
    <p:sldId id="26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53" d="100"/>
          <a:sy n="53" d="100"/>
        </p:scale>
        <p:origin x="6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4229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1236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9007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0350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3029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65879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2460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409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7110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022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4097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DA8384-3564-4E00-8687-BE184AFE9097}" type="datetimeFigureOut">
              <a:rPr lang="en-GB" smtClean="0"/>
              <a:t>13/05/2020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706922-3579-4701-AF0A-DF0305E0079B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970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Model notes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532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5"/>
          <a:stretch/>
        </p:blipFill>
        <p:spPr>
          <a:xfrm>
            <a:off x="1945105" y="1825625"/>
            <a:ext cx="7661433" cy="4181016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3768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5667" y="1690688"/>
            <a:ext cx="5839087" cy="390906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2543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0736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0195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608" y="1825625"/>
            <a:ext cx="9968784" cy="4351338"/>
          </a:xfrm>
        </p:spPr>
      </p:pic>
    </p:spTree>
    <p:extLst>
      <p:ext uri="{BB962C8B-B14F-4D97-AF65-F5344CB8AC3E}">
        <p14:creationId xmlns:p14="http://schemas.microsoft.com/office/powerpoint/2010/main" val="923253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464" y="119180"/>
            <a:ext cx="11665323" cy="8255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4170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4349" y="395977"/>
            <a:ext cx="9303302" cy="6066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667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1923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1636862" y="2008381"/>
            <a:ext cx="323044" cy="784947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/>
          <p:cNvSpPr/>
          <p:nvPr/>
        </p:nvSpPr>
        <p:spPr>
          <a:xfrm>
            <a:off x="838200" y="1832707"/>
            <a:ext cx="10515600" cy="4587631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/>
          <p:cNvSpPr/>
          <p:nvPr/>
        </p:nvSpPr>
        <p:spPr>
          <a:xfrm>
            <a:off x="2196564" y="2008381"/>
            <a:ext cx="533714" cy="300636"/>
          </a:xfrm>
          <a:prstGeom prst="rect">
            <a:avLst/>
          </a:prstGeom>
          <a:noFill/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/>
          <p:cNvSpPr/>
          <p:nvPr/>
        </p:nvSpPr>
        <p:spPr>
          <a:xfrm>
            <a:off x="3405872" y="3439941"/>
            <a:ext cx="3660393" cy="444306"/>
          </a:xfrm>
          <a:prstGeom prst="rect">
            <a:avLst/>
          </a:prstGeom>
          <a:noFill/>
          <a:ln w="952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/>
          <p:cNvSpPr/>
          <p:nvPr/>
        </p:nvSpPr>
        <p:spPr>
          <a:xfrm>
            <a:off x="7171753" y="3551871"/>
            <a:ext cx="835987" cy="326767"/>
          </a:xfrm>
          <a:prstGeom prst="rect">
            <a:avLst/>
          </a:prstGeom>
          <a:noFill/>
          <a:ln w="9525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/>
          <p:cNvSpPr/>
          <p:nvPr/>
        </p:nvSpPr>
        <p:spPr>
          <a:xfrm>
            <a:off x="8491460" y="3242046"/>
            <a:ext cx="352437" cy="358177"/>
          </a:xfrm>
          <a:prstGeom prst="rect">
            <a:avLst/>
          </a:prstGeom>
          <a:noFill/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7907607" y="1841807"/>
            <a:ext cx="45719" cy="135815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4"/>
          <p:cNvSpPr/>
          <p:nvPr/>
        </p:nvSpPr>
        <p:spPr>
          <a:xfrm>
            <a:off x="1122974" y="1832706"/>
            <a:ext cx="64214" cy="1994546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Rectangle 15"/>
          <p:cNvSpPr/>
          <p:nvPr/>
        </p:nvSpPr>
        <p:spPr>
          <a:xfrm>
            <a:off x="1179414" y="3454076"/>
            <a:ext cx="1423764" cy="45719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/>
        </p:nvSpPr>
        <p:spPr>
          <a:xfrm>
            <a:off x="2014538" y="2383020"/>
            <a:ext cx="802695" cy="410308"/>
          </a:xfrm>
          <a:prstGeom prst="rect">
            <a:avLst/>
          </a:prstGeom>
          <a:noFill/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/>
        </p:nvSpPr>
        <p:spPr>
          <a:xfrm>
            <a:off x="1792628" y="1831452"/>
            <a:ext cx="45719" cy="17693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/>
          <p:cNvSpPr/>
          <p:nvPr/>
        </p:nvSpPr>
        <p:spPr>
          <a:xfrm>
            <a:off x="2110958" y="1831451"/>
            <a:ext cx="45719" cy="549798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2200793" y="1831451"/>
            <a:ext cx="45719" cy="17693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/>
          <p:cNvSpPr/>
          <p:nvPr/>
        </p:nvSpPr>
        <p:spPr>
          <a:xfrm>
            <a:off x="2285633" y="2793328"/>
            <a:ext cx="1116351" cy="410308"/>
          </a:xfrm>
          <a:prstGeom prst="rect">
            <a:avLst/>
          </a:prstGeom>
          <a:noFill/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/>
        </p:nvSpPr>
        <p:spPr>
          <a:xfrm>
            <a:off x="2603178" y="3294642"/>
            <a:ext cx="802695" cy="410308"/>
          </a:xfrm>
          <a:prstGeom prst="rect">
            <a:avLst/>
          </a:prstGeom>
          <a:noFill/>
          <a:ln w="952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108209" y="1825649"/>
            <a:ext cx="4683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 err="1">
                <a:solidFill>
                  <a:srgbClr val="0070C0"/>
                </a:solidFill>
              </a:rPr>
              <a:t>Roslin</a:t>
            </a:r>
            <a:endParaRPr lang="en-GB" sz="900" dirty="0">
              <a:solidFill>
                <a:srgbClr val="0070C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1266" y="1985601"/>
            <a:ext cx="54694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>
                <a:solidFill>
                  <a:srgbClr val="FF0000"/>
                </a:solidFill>
              </a:rPr>
              <a:t>Ramsay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01266" y="2145553"/>
            <a:ext cx="6062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 err="1">
                <a:solidFill>
                  <a:schemeClr val="accent6">
                    <a:lumMod val="50000"/>
                  </a:schemeClr>
                </a:solidFill>
              </a:rPr>
              <a:t>Burghlee</a:t>
            </a:r>
            <a:endParaRPr lang="en-GB" sz="9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5448" y="2311064"/>
            <a:ext cx="75052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>
                <a:solidFill>
                  <a:srgbClr val="7030A0"/>
                </a:solidFill>
              </a:rPr>
              <a:t>Bilston Glen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179414" y="3781533"/>
            <a:ext cx="2222570" cy="45719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9" name="Rectangle 28"/>
          <p:cNvSpPr/>
          <p:nvPr/>
        </p:nvSpPr>
        <p:spPr>
          <a:xfrm>
            <a:off x="1964145" y="2541896"/>
            <a:ext cx="54765" cy="45719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extBox 29"/>
          <p:cNvSpPr txBox="1"/>
          <p:nvPr/>
        </p:nvSpPr>
        <p:spPr>
          <a:xfrm>
            <a:off x="1868439" y="2545792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/>
              <a:t>?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042832" y="1840049"/>
            <a:ext cx="3782044" cy="300636"/>
          </a:xfrm>
          <a:prstGeom prst="rect">
            <a:avLst/>
          </a:prstGeom>
          <a:noFill/>
          <a:ln w="952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526598" y="1789367"/>
            <a:ext cx="2794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dirty="0">
                <a:solidFill>
                  <a:schemeClr val="accent4">
                    <a:lumMod val="75000"/>
                  </a:schemeClr>
                </a:solidFill>
              </a:rPr>
              <a:t>Shallow workings (</a:t>
            </a:r>
            <a:r>
              <a:rPr lang="en-GB" sz="900" dirty="0" err="1">
                <a:solidFill>
                  <a:schemeClr val="accent4">
                    <a:lumMod val="75000"/>
                  </a:schemeClr>
                </a:solidFill>
              </a:rPr>
              <a:t>Whithill</a:t>
            </a:r>
            <a:r>
              <a:rPr lang="en-GB" sz="900" dirty="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en-GB" sz="900" dirty="0" err="1">
                <a:solidFill>
                  <a:schemeClr val="accent4">
                    <a:lumMod val="75000"/>
                  </a:schemeClr>
                </a:solidFill>
              </a:rPr>
              <a:t>Polton</a:t>
            </a:r>
            <a:r>
              <a:rPr lang="en-GB" sz="900" dirty="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en-GB" sz="900" dirty="0" err="1">
                <a:solidFill>
                  <a:schemeClr val="accent4">
                    <a:lumMod val="75000"/>
                  </a:schemeClr>
                </a:solidFill>
              </a:rPr>
              <a:t>Glenesk</a:t>
            </a:r>
            <a:r>
              <a:rPr lang="en-GB" sz="900" dirty="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en-GB" sz="900" dirty="0" err="1">
                <a:solidFill>
                  <a:schemeClr val="accent4">
                    <a:lumMod val="75000"/>
                  </a:schemeClr>
                </a:solidFill>
              </a:rPr>
              <a:t>Eldindean</a:t>
            </a:r>
            <a:r>
              <a:rPr lang="en-GB" sz="900" dirty="0">
                <a:solidFill>
                  <a:schemeClr val="accent4">
                    <a:lumMod val="75000"/>
                  </a:schemeClr>
                </a:solidFill>
              </a:rPr>
              <a:t>, Dalhousie, </a:t>
            </a:r>
            <a:r>
              <a:rPr lang="en-GB" sz="900" dirty="0" err="1">
                <a:solidFill>
                  <a:schemeClr val="accent4">
                    <a:lumMod val="75000"/>
                  </a:schemeClr>
                </a:solidFill>
              </a:rPr>
              <a:t>Alkaiden</a:t>
            </a:r>
            <a:r>
              <a:rPr lang="en-GB" sz="900" dirty="0">
                <a:solidFill>
                  <a:schemeClr val="accent4">
                    <a:lumMod val="75000"/>
                  </a:schemeClr>
                </a:solidFill>
              </a:rPr>
              <a:t>…)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046562" y="1511990"/>
            <a:ext cx="93807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>
                <a:solidFill>
                  <a:srgbClr val="00B0F0"/>
                </a:solidFill>
              </a:rPr>
              <a:t>Discharge zones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8036469" y="1403020"/>
            <a:ext cx="5549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>
                <a:solidFill>
                  <a:srgbClr val="00B0F0"/>
                </a:solidFill>
              </a:rPr>
              <a:t>Junkie’s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8488097" y="1412185"/>
            <a:ext cx="52931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>
                <a:solidFill>
                  <a:srgbClr val="00B0F0"/>
                </a:solidFill>
              </a:rPr>
              <a:t>Bryan’s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0398391" y="3457920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>
                <a:solidFill>
                  <a:srgbClr val="0070C0"/>
                </a:solidFill>
              </a:rPr>
              <a:t>Lady Victoria/</a:t>
            </a:r>
          </a:p>
          <a:p>
            <a:r>
              <a:rPr lang="en-GB" sz="900" dirty="0" err="1">
                <a:solidFill>
                  <a:srgbClr val="0070C0"/>
                </a:solidFill>
              </a:rPr>
              <a:t>Lingerwood</a:t>
            </a:r>
            <a:endParaRPr lang="en-GB" sz="900" dirty="0">
              <a:solidFill>
                <a:srgbClr val="0070C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0398391" y="3154141"/>
            <a:ext cx="74127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dirty="0" err="1">
                <a:solidFill>
                  <a:srgbClr val="FF0000"/>
                </a:solidFill>
              </a:rPr>
              <a:t>Lingerwood</a:t>
            </a:r>
            <a:r>
              <a:rPr lang="en-GB" sz="900" dirty="0">
                <a:solidFill>
                  <a:srgbClr val="FF0000"/>
                </a:solidFill>
              </a:rPr>
              <a:t>/</a:t>
            </a:r>
            <a:r>
              <a:rPr lang="en-GB" sz="900" dirty="0" err="1">
                <a:solidFill>
                  <a:srgbClr val="FF0000"/>
                </a:solidFill>
              </a:rPr>
              <a:t>Easthouse</a:t>
            </a:r>
            <a:endParaRPr lang="en-GB" sz="900" dirty="0">
              <a:solidFill>
                <a:srgbClr val="FF0000"/>
              </a:solidFill>
            </a:endParaRPr>
          </a:p>
          <a:p>
            <a:endParaRPr lang="en-GB" sz="900" dirty="0">
              <a:solidFill>
                <a:srgbClr val="FF0000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407499" y="2961675"/>
            <a:ext cx="58541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 err="1">
                <a:solidFill>
                  <a:schemeClr val="accent6">
                    <a:lumMod val="50000"/>
                  </a:schemeClr>
                </a:solidFill>
              </a:rPr>
              <a:t>Arniston</a:t>
            </a:r>
            <a:endParaRPr lang="en-GB" sz="9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066265" y="3439940"/>
            <a:ext cx="579829" cy="59855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tangle 41"/>
          <p:cNvSpPr/>
          <p:nvPr/>
        </p:nvSpPr>
        <p:spPr>
          <a:xfrm>
            <a:off x="7646094" y="3199960"/>
            <a:ext cx="804520" cy="351911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ctangle 46"/>
          <p:cNvSpPr/>
          <p:nvPr/>
        </p:nvSpPr>
        <p:spPr>
          <a:xfrm>
            <a:off x="8735335" y="2900968"/>
            <a:ext cx="403707" cy="340450"/>
          </a:xfrm>
          <a:prstGeom prst="rect">
            <a:avLst/>
          </a:prstGeom>
          <a:noFill/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ctangle 47"/>
          <p:cNvSpPr/>
          <p:nvPr/>
        </p:nvSpPr>
        <p:spPr>
          <a:xfrm>
            <a:off x="8906559" y="2559890"/>
            <a:ext cx="562501" cy="340450"/>
          </a:xfrm>
          <a:prstGeom prst="rect">
            <a:avLst/>
          </a:prstGeom>
          <a:noFill/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ctangle 48"/>
          <p:cNvSpPr/>
          <p:nvPr/>
        </p:nvSpPr>
        <p:spPr>
          <a:xfrm>
            <a:off x="8007740" y="2861304"/>
            <a:ext cx="673339" cy="337402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TextBox 51"/>
          <p:cNvSpPr txBox="1"/>
          <p:nvPr/>
        </p:nvSpPr>
        <p:spPr>
          <a:xfrm>
            <a:off x="10407210" y="2508506"/>
            <a:ext cx="92365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>
                <a:solidFill>
                  <a:srgbClr val="7030A0"/>
                </a:solidFill>
              </a:rPr>
              <a:t>Newton Grange</a:t>
            </a:r>
          </a:p>
        </p:txBody>
      </p:sp>
      <p:sp>
        <p:nvSpPr>
          <p:cNvPr id="53" name="Rectangle 52"/>
          <p:cNvSpPr/>
          <p:nvPr/>
        </p:nvSpPr>
        <p:spPr>
          <a:xfrm>
            <a:off x="8524875" y="2219440"/>
            <a:ext cx="182608" cy="272361"/>
          </a:xfrm>
          <a:prstGeom prst="rect">
            <a:avLst/>
          </a:prstGeom>
          <a:noFill/>
          <a:ln w="952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Rectangle 53"/>
          <p:cNvSpPr/>
          <p:nvPr/>
        </p:nvSpPr>
        <p:spPr>
          <a:xfrm>
            <a:off x="8186985" y="2523588"/>
            <a:ext cx="684083" cy="337402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5" name="Rectangle 54"/>
          <p:cNvSpPr/>
          <p:nvPr/>
        </p:nvSpPr>
        <p:spPr>
          <a:xfrm>
            <a:off x="8742974" y="2188880"/>
            <a:ext cx="631456" cy="332600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TextBox 55"/>
          <p:cNvSpPr txBox="1"/>
          <p:nvPr/>
        </p:nvSpPr>
        <p:spPr>
          <a:xfrm>
            <a:off x="10407499" y="2260969"/>
            <a:ext cx="67518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Newbattle</a:t>
            </a:r>
            <a:endParaRPr lang="en-GB" sz="9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8330188" y="2216433"/>
            <a:ext cx="141670" cy="275368"/>
          </a:xfrm>
          <a:prstGeom prst="rect">
            <a:avLst/>
          </a:prstGeom>
          <a:noFill/>
          <a:ln w="952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Rectangle 57"/>
          <p:cNvSpPr/>
          <p:nvPr/>
        </p:nvSpPr>
        <p:spPr>
          <a:xfrm>
            <a:off x="8395881" y="1931808"/>
            <a:ext cx="1257811" cy="252886"/>
          </a:xfrm>
          <a:prstGeom prst="rect">
            <a:avLst/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9" name="Rectangle 58"/>
          <p:cNvSpPr/>
          <p:nvPr/>
        </p:nvSpPr>
        <p:spPr>
          <a:xfrm>
            <a:off x="9408393" y="2219440"/>
            <a:ext cx="400825" cy="340450"/>
          </a:xfrm>
          <a:prstGeom prst="rect">
            <a:avLst/>
          </a:prstGeom>
          <a:noFill/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Rectangle 59"/>
          <p:cNvSpPr/>
          <p:nvPr/>
        </p:nvSpPr>
        <p:spPr>
          <a:xfrm>
            <a:off x="8007740" y="3600223"/>
            <a:ext cx="591101" cy="104728"/>
          </a:xfrm>
          <a:prstGeom prst="rect">
            <a:avLst/>
          </a:prstGeom>
          <a:noFill/>
          <a:ln w="952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1" name="TextBox 60"/>
          <p:cNvSpPr txBox="1"/>
          <p:nvPr/>
        </p:nvSpPr>
        <p:spPr>
          <a:xfrm>
            <a:off x="7298305" y="1491409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/>
              <a:t>Victoria and </a:t>
            </a:r>
          </a:p>
          <a:p>
            <a:r>
              <a:rPr lang="en-GB" sz="900" dirty="0"/>
              <a:t>Dicken’s shafts</a:t>
            </a:r>
          </a:p>
        </p:txBody>
      </p:sp>
      <p:sp>
        <p:nvSpPr>
          <p:cNvPr id="62" name="Rectangle 61"/>
          <p:cNvSpPr/>
          <p:nvPr/>
        </p:nvSpPr>
        <p:spPr>
          <a:xfrm>
            <a:off x="9737924" y="1840049"/>
            <a:ext cx="45719" cy="381474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3" name="TextBox 62"/>
          <p:cNvSpPr txBox="1"/>
          <p:nvPr/>
        </p:nvSpPr>
        <p:spPr>
          <a:xfrm>
            <a:off x="9620509" y="1627406"/>
            <a:ext cx="77457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/>
              <a:t>Emily’s shaft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8383905" y="2093064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/>
              <a:t>?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8616958" y="2260969"/>
            <a:ext cx="2375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/>
              <a:t>?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8925581" y="1402971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 err="1"/>
              <a:t>Easthouse</a:t>
            </a:r>
            <a:r>
              <a:rPr lang="en-GB" sz="900" dirty="0"/>
              <a:t> </a:t>
            </a:r>
          </a:p>
          <a:p>
            <a:r>
              <a:rPr lang="en-GB" sz="900" dirty="0"/>
              <a:t>incline/shaft</a:t>
            </a:r>
          </a:p>
        </p:txBody>
      </p:sp>
      <p:sp>
        <p:nvSpPr>
          <p:cNvPr id="68" name="Rectangle 67"/>
          <p:cNvSpPr/>
          <p:nvPr/>
        </p:nvSpPr>
        <p:spPr>
          <a:xfrm>
            <a:off x="9232424" y="1831580"/>
            <a:ext cx="45719" cy="10410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9" name="Rectangle 68"/>
          <p:cNvSpPr/>
          <p:nvPr/>
        </p:nvSpPr>
        <p:spPr>
          <a:xfrm>
            <a:off x="7953326" y="2653280"/>
            <a:ext cx="233659" cy="45719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 69"/>
          <p:cNvSpPr/>
          <p:nvPr/>
        </p:nvSpPr>
        <p:spPr>
          <a:xfrm>
            <a:off x="7953327" y="2994320"/>
            <a:ext cx="54256" cy="45719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Rectangle 70"/>
          <p:cNvSpPr/>
          <p:nvPr/>
        </p:nvSpPr>
        <p:spPr>
          <a:xfrm flipH="1">
            <a:off x="8429624" y="1835162"/>
            <a:ext cx="45719" cy="92460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2" name="Rectangle 71"/>
          <p:cNvSpPr/>
          <p:nvPr/>
        </p:nvSpPr>
        <p:spPr>
          <a:xfrm flipH="1">
            <a:off x="8758202" y="1830297"/>
            <a:ext cx="45719" cy="92460"/>
          </a:xfrm>
          <a:prstGeom prst="rect">
            <a:avLst/>
          </a:prstGeom>
          <a:solidFill>
            <a:srgbClr val="00B0F0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3" name="Isosceles Triangle 72"/>
          <p:cNvSpPr/>
          <p:nvPr/>
        </p:nvSpPr>
        <p:spPr>
          <a:xfrm>
            <a:off x="1130201" y="1714247"/>
            <a:ext cx="49213" cy="57150"/>
          </a:xfrm>
          <a:prstGeom prst="triangle">
            <a:avLst/>
          </a:prstGeom>
          <a:solidFill>
            <a:srgbClr val="FF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4" name="TextBox 73"/>
          <p:cNvSpPr txBox="1"/>
          <p:nvPr/>
        </p:nvSpPr>
        <p:spPr>
          <a:xfrm>
            <a:off x="838200" y="1482210"/>
            <a:ext cx="101021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900" dirty="0"/>
              <a:t>Bilston Glen shaft</a:t>
            </a:r>
          </a:p>
        </p:txBody>
      </p:sp>
      <p:sp>
        <p:nvSpPr>
          <p:cNvPr id="76" name="Isosceles Triangle 75"/>
          <p:cNvSpPr/>
          <p:nvPr/>
        </p:nvSpPr>
        <p:spPr>
          <a:xfrm>
            <a:off x="9230676" y="1733008"/>
            <a:ext cx="49213" cy="57150"/>
          </a:xfrm>
          <a:prstGeom prst="triangle">
            <a:avLst/>
          </a:prstGeom>
          <a:solidFill>
            <a:srgbClr val="FF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Isosceles Triangle 76"/>
          <p:cNvSpPr/>
          <p:nvPr/>
        </p:nvSpPr>
        <p:spPr>
          <a:xfrm>
            <a:off x="8419224" y="1746735"/>
            <a:ext cx="49213" cy="57150"/>
          </a:xfrm>
          <a:prstGeom prst="triangle">
            <a:avLst/>
          </a:prstGeom>
          <a:solidFill>
            <a:srgbClr val="FF0000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8338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987" y="1085850"/>
            <a:ext cx="10106025" cy="4686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928687"/>
            <a:ext cx="11972925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0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526" y="229440"/>
            <a:ext cx="8966947" cy="63991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82490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923642" y="1601759"/>
            <a:ext cx="6207337" cy="3734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00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Hydrological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2D/3D numerical model based on a lumped-parameter model approach, using</a:t>
            </a:r>
          </a:p>
          <a:p>
            <a:pPr lvl="1"/>
            <a:r>
              <a:rPr lang="en-GB" dirty="0"/>
              <a:t>Exact location of the discharge </a:t>
            </a:r>
          </a:p>
          <a:p>
            <a:pPr lvl="1"/>
            <a:r>
              <a:rPr lang="en-GB" dirty="0"/>
              <a:t>Representation of the flow path (i.e. sloping strata, roadways, shafts)</a:t>
            </a:r>
          </a:p>
          <a:p>
            <a:pPr lvl="1"/>
            <a:r>
              <a:rPr lang="en-GB" dirty="0"/>
              <a:t>Include boundary conditions (i.e. lateral + source/sink terms)</a:t>
            </a:r>
          </a:p>
          <a:p>
            <a:pPr lvl="1"/>
            <a:r>
              <a:rPr lang="en-GB" dirty="0"/>
              <a:t>Hydraulic parameters for each system feature (i.e. ‘ponds’)</a:t>
            </a:r>
          </a:p>
          <a:p>
            <a:pPr lvl="1"/>
            <a:r>
              <a:rPr lang="en-GB" dirty="0"/>
              <a:t>Turbulent flow using pipe network model for larger flow pathways superimposed to aquifer (i.e. VSS) model to model interactions between aquifer (intact strata) and conduits in mined out areas.</a:t>
            </a:r>
          </a:p>
          <a:p>
            <a:pPr lvl="1"/>
            <a:endParaRPr lang="en-GB" dirty="0"/>
          </a:p>
          <a:p>
            <a:r>
              <a:rPr lang="en-GB" dirty="0"/>
              <a:t>Inputs:</a:t>
            </a:r>
          </a:p>
          <a:p>
            <a:pPr lvl="1"/>
            <a:r>
              <a:rPr lang="en-GB" dirty="0"/>
              <a:t>Precipitation/evaporation/transpiration</a:t>
            </a:r>
          </a:p>
          <a:p>
            <a:pPr lvl="1"/>
            <a:r>
              <a:rPr lang="en-GB" dirty="0"/>
              <a:t>Spring discharge / well abstraction</a:t>
            </a:r>
          </a:p>
          <a:p>
            <a:pPr lvl="1"/>
            <a:r>
              <a:rPr lang="en-GB" dirty="0"/>
              <a:t>Stream-aquifer interaction</a:t>
            </a:r>
          </a:p>
          <a:p>
            <a:pPr lvl="1"/>
            <a:r>
              <a:rPr lang="en-GB" dirty="0"/>
              <a:t>Inflow from deeper aquifers / marine inflow / inflow from lateral ponds</a:t>
            </a:r>
          </a:p>
          <a:p>
            <a:r>
              <a:rPr lang="en-GB" dirty="0" err="1"/>
              <a:t>Ouputs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Water balance (= recharge rate) and water level time-series</a:t>
            </a:r>
          </a:p>
          <a:p>
            <a:pPr lvl="1"/>
            <a:r>
              <a:rPr lang="en-GB" dirty="0"/>
              <a:t>Timing / volumetric flux of the surface discharge </a:t>
            </a:r>
          </a:p>
        </p:txBody>
      </p:sp>
    </p:spTree>
    <p:extLst>
      <p:ext uri="{BB962C8B-B14F-4D97-AF65-F5344CB8AC3E}">
        <p14:creationId xmlns:p14="http://schemas.microsoft.com/office/powerpoint/2010/main" val="16586474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Thermal model – Model calibration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72778" y="1542635"/>
            <a:ext cx="3715957" cy="24332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2778" y="4087447"/>
            <a:ext cx="3715957" cy="24284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3353" y="1912815"/>
            <a:ext cx="1000125" cy="1219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5815" y="1714560"/>
            <a:ext cx="7034875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2D models natural state (no pumping)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i.e. Bilston Glen / </a:t>
            </a:r>
            <a:r>
              <a:rPr lang="en-GB" dirty="0" err="1"/>
              <a:t>Easthouse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Initial condition: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Initial head at the end of mining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Estimated temperature gradient from literature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Simulation of flooding (based on water level time series)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Boundary conditions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Thermal: constant surface/bottom temperature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Water recharge: rainfall (+marine, aquifers, lateral mines)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Output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Time series of water level / temperature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Vertical profile in shafts / borehole of: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Temperature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Salinity (related to EC)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Compare simulated time-series and profiles with: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Existing time series from discharge/monitoring points (i.e. shafts)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EC-T logs in shafts/boreholes</a:t>
            </a:r>
          </a:p>
        </p:txBody>
      </p:sp>
    </p:spTree>
    <p:extLst>
      <p:ext uri="{BB962C8B-B14F-4D97-AF65-F5344CB8AC3E}">
        <p14:creationId xmlns:p14="http://schemas.microsoft.com/office/powerpoint/2010/main" val="29192377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Thermal model – Model calibration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75138" y="1539630"/>
            <a:ext cx="633827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2D models natural state (no pumping)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i.e. Bilston Glen / </a:t>
            </a:r>
            <a:r>
              <a:rPr lang="en-GB" dirty="0" err="1"/>
              <a:t>Easthouses</a:t>
            </a: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Initial condition: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Initial head at the end of mining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Estimated temperature gradient from literature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Simulation of flooding (based on water level time series)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Boundary conditions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Thermal: constant surface/bottom temperature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Water recharge: rainfall (+marine, aquifers, lateral mines)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Output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Time series of water level / temperature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Vertical profile in shafts / borehole of: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Temperature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dirty="0"/>
              <a:t>Salinity (related to EC)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Compare simulated time-series and profiles with: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Existing time series from discharge/monitoring points (i.e. shafts)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EC-T logs in shafts/boreholes</a:t>
            </a:r>
          </a:p>
        </p:txBody>
      </p:sp>
    </p:spTree>
    <p:extLst>
      <p:ext uri="{BB962C8B-B14F-4D97-AF65-F5344CB8AC3E}">
        <p14:creationId xmlns:p14="http://schemas.microsoft.com/office/powerpoint/2010/main" val="1330765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Thermal model – Model calibration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15815" y="1714560"/>
            <a:ext cx="1359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Data source: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747" y="3451289"/>
            <a:ext cx="1215192" cy="14813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15" y="2107764"/>
            <a:ext cx="6392985" cy="416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8916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Thermal model – Model validation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Data covering PhD lifetime</a:t>
            </a:r>
          </a:p>
        </p:txBody>
      </p:sp>
    </p:spTree>
    <p:extLst>
      <p:ext uri="{BB962C8B-B14F-4D97-AF65-F5344CB8AC3E}">
        <p14:creationId xmlns:p14="http://schemas.microsoft.com/office/powerpoint/2010/main" val="134268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Hydrological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Data:</a:t>
            </a:r>
          </a:p>
          <a:p>
            <a:pPr lvl="1"/>
            <a:r>
              <a:rPr lang="en-GB" dirty="0" err="1"/>
              <a:t>Groudwater</a:t>
            </a:r>
            <a:r>
              <a:rPr lang="en-GB" dirty="0"/>
              <a:t> levels</a:t>
            </a:r>
          </a:p>
          <a:p>
            <a:pPr lvl="1"/>
            <a:r>
              <a:rPr lang="en-GB" dirty="0"/>
              <a:t>Pumping rates</a:t>
            </a:r>
          </a:p>
          <a:p>
            <a:pPr lvl="1"/>
            <a:r>
              <a:rPr lang="en-GB" dirty="0"/>
              <a:t>Recharge rates</a:t>
            </a:r>
          </a:p>
          <a:p>
            <a:pPr lvl="1"/>
            <a:r>
              <a:rPr lang="en-GB" dirty="0"/>
              <a:t>Seam elevation and location of outcrops</a:t>
            </a:r>
          </a:p>
          <a:p>
            <a:pPr lvl="1"/>
            <a:r>
              <a:rPr lang="en-GB" dirty="0"/>
              <a:t>Strata type and thickness</a:t>
            </a:r>
          </a:p>
          <a:p>
            <a:pPr lvl="1"/>
            <a:r>
              <a:rPr lang="en-GB" dirty="0"/>
              <a:t>Location of workings / major roadways</a:t>
            </a:r>
          </a:p>
          <a:p>
            <a:pPr lvl="1"/>
            <a:r>
              <a:rPr lang="en-GB" dirty="0"/>
              <a:t>Boundary conditions (i.e. fixed head / flow)</a:t>
            </a:r>
          </a:p>
          <a:p>
            <a:pPr lvl="1"/>
            <a:r>
              <a:rPr lang="en-GB" dirty="0"/>
              <a:t>For aquifer model:</a:t>
            </a:r>
          </a:p>
          <a:p>
            <a:pPr lvl="2"/>
            <a:r>
              <a:rPr lang="en-GB" dirty="0"/>
              <a:t>Porosity</a:t>
            </a:r>
          </a:p>
          <a:p>
            <a:pPr lvl="2"/>
            <a:r>
              <a:rPr lang="en-GB" dirty="0"/>
              <a:t>Specific yield / storage</a:t>
            </a:r>
          </a:p>
          <a:p>
            <a:pPr lvl="2"/>
            <a:r>
              <a:rPr lang="en-GB" dirty="0"/>
              <a:t>Hydraulic conductivity</a:t>
            </a:r>
          </a:p>
          <a:p>
            <a:pPr lvl="2"/>
            <a:r>
              <a:rPr lang="en-GB" dirty="0"/>
              <a:t>Unsaturated zone parameters </a:t>
            </a:r>
          </a:p>
          <a:p>
            <a:pPr lvl="1"/>
            <a:r>
              <a:rPr lang="en-GB" dirty="0"/>
              <a:t>For pipe network:</a:t>
            </a:r>
          </a:p>
          <a:p>
            <a:pPr lvl="2"/>
            <a:r>
              <a:rPr lang="en-GB" dirty="0"/>
              <a:t>Pipe length, diameter, roughness</a:t>
            </a:r>
          </a:p>
          <a:p>
            <a:pPr lvl="2"/>
            <a:r>
              <a:rPr lang="en-GB" dirty="0"/>
              <a:t>Node elevation</a:t>
            </a:r>
          </a:p>
          <a:p>
            <a:pPr lvl="2"/>
            <a:r>
              <a:rPr lang="en-GB" dirty="0"/>
              <a:t>Location and elevation of fixed heads</a:t>
            </a:r>
          </a:p>
          <a:p>
            <a:r>
              <a:rPr lang="en-GB" dirty="0"/>
              <a:t>Recharge rate : R=[P-ET-S]-</a:t>
            </a:r>
            <a:r>
              <a:rPr lang="en-GB" dirty="0" err="1"/>
              <a:t>SMDt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193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Required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Flooding data (water level TS / flow rates)</a:t>
            </a:r>
          </a:p>
          <a:p>
            <a:r>
              <a:rPr lang="en-GB" dirty="0"/>
              <a:t>Pumping / abstraction rates</a:t>
            </a:r>
          </a:p>
        </p:txBody>
      </p:sp>
    </p:spTree>
    <p:extLst>
      <p:ext uri="{BB962C8B-B14F-4D97-AF65-F5344CB8AC3E}">
        <p14:creationId xmlns:p14="http://schemas.microsoft.com/office/powerpoint/2010/main" val="3548716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Statistical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Cross correlate temperature at each site (sort out by measurement type) with</a:t>
            </a:r>
          </a:p>
          <a:p>
            <a:pPr lvl="1"/>
            <a:r>
              <a:rPr lang="en-GB" dirty="0"/>
              <a:t>Geology</a:t>
            </a:r>
          </a:p>
          <a:p>
            <a:pPr lvl="1"/>
            <a:r>
              <a:rPr lang="en-GB" dirty="0"/>
              <a:t>Proximity of fault / dyke / granite</a:t>
            </a:r>
          </a:p>
          <a:p>
            <a:pPr lvl="1"/>
            <a:r>
              <a:rPr lang="en-GB" dirty="0" err="1"/>
              <a:t>Reharge</a:t>
            </a:r>
            <a:r>
              <a:rPr lang="en-GB" dirty="0"/>
              <a:t> rate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7576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Thermal model – Model set up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GB" dirty="0"/>
                  <a:t>2D model</a:t>
                </a:r>
              </a:p>
              <a:p>
                <a:r>
                  <a:rPr lang="en-GB" dirty="0"/>
                  <a:t>Worked area</a:t>
                </a:r>
              </a:p>
              <a:p>
                <a:pPr lvl="1"/>
                <a:r>
                  <a:rPr lang="en-GB" dirty="0"/>
                  <a:t>Porosity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GB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𝑣𝑜𝑖𝑑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𝑚𝑖𝑛𝑒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𝑣𝑜𝑙𝑢𝑚𝑒</m:t>
                            </m:r>
                          </m:sub>
                        </m:sSub>
                      </m:den>
                    </m:f>
                  </m:oMath>
                </a14:m>
                <a:r>
                  <a:rPr lang="en-GB" dirty="0"/>
                  <a:t> 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𝑣𝑜𝑖𝑑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[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𝑤𝑜𝑟𝑘𝑒𝑑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𝑠𝑒𝑎𝑚</m:t>
                                </m:r>
                              </m:sub>
                            </m:s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b>
                              <m:sSubPr>
                                <m:ctrlPr>
                                  <a:rPr lang="en-GB" i="1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h</m:t>
                                </m:r>
                              </m:e>
                              <m:sub>
                                <m:r>
                                  <a:rPr lang="en-GB" i="1">
                                    <a:latin typeface="Cambria Math" panose="02040503050406030204" pitchFamily="18" charset="0"/>
                                  </a:rPr>
                                  <m:t>𝑤𝑜𝑟𝑘𝑒𝑑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𝑠𝑒𝑎𝑚</m:t>
                                </m:r>
                              </m:sub>
                            </m:sSub>
                          </m:e>
                        </m:d>
                      </m:e>
                    </m:nary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GB" dirty="0"/>
                  <a:t> with n the number of workings in the considered mine volume, A the working area and h the worked seam thickness. </a:t>
                </a:r>
              </a:p>
              <a:p>
                <a:r>
                  <a:rPr lang="en-GB" dirty="0"/>
                  <a:t>Roadway: high conductivity pathway between </a:t>
                </a:r>
                <a:r>
                  <a:rPr lang="en-GB" i="1" dirty="0"/>
                  <a:t>mine volumes</a:t>
                </a:r>
                <a:r>
                  <a:rPr lang="en-GB" dirty="0"/>
                  <a:t>, representing connections between different mines and/or mined parts of a same mine (if large extent)</a:t>
                </a:r>
              </a:p>
              <a:p>
                <a:pPr lvl="1"/>
                <a:r>
                  <a:rPr lang="en-GB" dirty="0"/>
                  <a:t>Shafts</a:t>
                </a:r>
              </a:p>
              <a:p>
                <a:pPr lvl="1"/>
                <a:r>
                  <a:rPr lang="en-GB" dirty="0"/>
                  <a:t>Roadway 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081" b="-4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06870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Thermal model – Model set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Required data</a:t>
            </a:r>
          </a:p>
          <a:p>
            <a:pPr lvl="1"/>
            <a:r>
              <a:rPr lang="en-GB" dirty="0"/>
              <a:t>Underground working </a:t>
            </a:r>
            <a:r>
              <a:rPr lang="en-GB" dirty="0" err="1"/>
              <a:t>shapefile</a:t>
            </a:r>
            <a:r>
              <a:rPr lang="en-GB" dirty="0"/>
              <a:t>:</a:t>
            </a:r>
          </a:p>
          <a:p>
            <a:pPr lvl="2"/>
            <a:r>
              <a:rPr lang="en-GB" dirty="0"/>
              <a:t>Area</a:t>
            </a:r>
          </a:p>
          <a:p>
            <a:pPr lvl="2"/>
            <a:r>
              <a:rPr lang="en-GB" dirty="0"/>
              <a:t>Seam thickness</a:t>
            </a:r>
          </a:p>
          <a:p>
            <a:pPr lvl="2"/>
            <a:r>
              <a:rPr lang="en-GB" dirty="0"/>
              <a:t>Depth min / depth max </a:t>
            </a:r>
          </a:p>
          <a:p>
            <a:pPr lvl="2"/>
            <a:r>
              <a:rPr lang="en-GB" dirty="0"/>
              <a:t>Dip</a:t>
            </a:r>
          </a:p>
          <a:p>
            <a:pPr lvl="2"/>
            <a:r>
              <a:rPr lang="en-GB" dirty="0"/>
              <a:t>Type (total / partial extraction)</a:t>
            </a:r>
          </a:p>
          <a:p>
            <a:pPr lvl="2"/>
            <a:r>
              <a:rPr lang="en-GB" dirty="0"/>
              <a:t>Colliery name</a:t>
            </a:r>
          </a:p>
          <a:p>
            <a:pPr lvl="1"/>
            <a:r>
              <a:rPr lang="en-GB" dirty="0"/>
              <a:t>Roadway</a:t>
            </a:r>
          </a:p>
          <a:p>
            <a:pPr lvl="1"/>
            <a:r>
              <a:rPr lang="en-GB" dirty="0"/>
              <a:t>Mine entries (shafts, staple shafts, </a:t>
            </a:r>
            <a:r>
              <a:rPr lang="en-GB" dirty="0" err="1"/>
              <a:t>adits</a:t>
            </a:r>
            <a:r>
              <a:rPr lang="en-GB" dirty="0"/>
              <a:t>)</a:t>
            </a:r>
          </a:p>
          <a:p>
            <a:r>
              <a:rPr lang="en-GB" dirty="0"/>
              <a:t>Identify monitoring points and data available at those points (total time period and data type)</a:t>
            </a:r>
          </a:p>
          <a:p>
            <a:r>
              <a:rPr lang="en-GB" dirty="0"/>
              <a:t>Identify all connections between surface discharges and underground workings</a:t>
            </a:r>
          </a:p>
        </p:txBody>
      </p:sp>
    </p:spTree>
    <p:extLst>
      <p:ext uri="{BB962C8B-B14F-4D97-AF65-F5344CB8AC3E}">
        <p14:creationId xmlns:p14="http://schemas.microsoft.com/office/powerpoint/2010/main" val="2422950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set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GB" dirty="0"/>
              <a:t>Merge corresponding working polygon</a:t>
            </a:r>
          </a:p>
          <a:p>
            <a:r>
              <a:rPr lang="en-GB" dirty="0"/>
              <a:t>Extract points around </a:t>
            </a:r>
            <a:r>
              <a:rPr lang="en-GB" dirty="0" err="1"/>
              <a:t>shpefiles</a:t>
            </a:r>
            <a:r>
              <a:rPr lang="en-GB" dirty="0"/>
              <a:t> (X, Y)</a:t>
            </a:r>
          </a:p>
          <a:p>
            <a:r>
              <a:rPr lang="en-GB" dirty="0"/>
              <a:t>Calculate depth at each points using dip</a:t>
            </a:r>
          </a:p>
          <a:p>
            <a:r>
              <a:rPr lang="en-GB" dirty="0"/>
              <a:t>Import in </a:t>
            </a:r>
            <a:r>
              <a:rPr lang="en-GB" dirty="0" err="1"/>
              <a:t>gmsh</a:t>
            </a:r>
            <a:endParaRPr lang="en-GB" dirty="0"/>
          </a:p>
          <a:p>
            <a:r>
              <a:rPr lang="en-GB" dirty="0"/>
              <a:t>Calculate initial void volume at each point (sum of working layers vertically)</a:t>
            </a:r>
          </a:p>
          <a:p>
            <a:r>
              <a:rPr lang="en-GB" dirty="0"/>
              <a:t>Calculate expected amount of subsidence</a:t>
            </a:r>
          </a:p>
          <a:p>
            <a:r>
              <a:rPr lang="en-GB" dirty="0"/>
              <a:t>Determine residual void volume</a:t>
            </a:r>
          </a:p>
          <a:p>
            <a:r>
              <a:rPr lang="en-GB" dirty="0"/>
              <a:t>Statistical distribution with depth</a:t>
            </a:r>
          </a:p>
          <a:p>
            <a:r>
              <a:rPr lang="en-GB" dirty="0"/>
              <a:t>Output main workings</a:t>
            </a:r>
          </a:p>
          <a:p>
            <a:r>
              <a:rPr lang="en-GB" dirty="0"/>
              <a:t>Connect each roadway to production/injection well</a:t>
            </a:r>
          </a:p>
          <a:p>
            <a:r>
              <a:rPr lang="en-GB" dirty="0"/>
              <a:t>Determine initial and BC</a:t>
            </a:r>
          </a:p>
          <a:p>
            <a:r>
              <a:rPr lang="en-GB" dirty="0"/>
              <a:t>Calibrate model with flooding TS / temperature prod and/or discharge flow rate</a:t>
            </a:r>
          </a:p>
        </p:txBody>
      </p:sp>
    </p:spTree>
    <p:extLst>
      <p:ext uri="{BB962C8B-B14F-4D97-AF65-F5344CB8AC3E}">
        <p14:creationId xmlns:p14="http://schemas.microsoft.com/office/powerpoint/2010/main" val="2599430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219"/>
          <a:stretch/>
        </p:blipFill>
        <p:spPr>
          <a:xfrm>
            <a:off x="0" y="2197768"/>
            <a:ext cx="6622281" cy="4186991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868"/>
          <a:stretch/>
        </p:blipFill>
        <p:spPr>
          <a:xfrm>
            <a:off x="6622281" y="2566737"/>
            <a:ext cx="4973053" cy="394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907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800</Words>
  <Application>Microsoft Office PowerPoint</Application>
  <PresentationFormat>Grand écran</PresentationFormat>
  <Paragraphs>141</Paragraphs>
  <Slides>23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Office Theme</vt:lpstr>
      <vt:lpstr>Model notes</vt:lpstr>
      <vt:lpstr>Hydrological model</vt:lpstr>
      <vt:lpstr>Hydrological model</vt:lpstr>
      <vt:lpstr>Required data</vt:lpstr>
      <vt:lpstr>Statistical analysis</vt:lpstr>
      <vt:lpstr>Thermal model – Model set up</vt:lpstr>
      <vt:lpstr>Thermal model – Model set up</vt:lpstr>
      <vt:lpstr>Model set up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Thermal model – Model calibration</vt:lpstr>
      <vt:lpstr>Thermal model – Model calibration</vt:lpstr>
      <vt:lpstr>Thermal model – Model calibration</vt:lpstr>
      <vt:lpstr>Thermal model – Model validation</vt:lpstr>
    </vt:vector>
  </TitlesOfParts>
  <Company>The Coal Authority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Mylène Receveur</dc:creator>
  <cp:lastModifiedBy>Mylène RECEVEUR</cp:lastModifiedBy>
  <cp:revision>34</cp:revision>
  <dcterms:created xsi:type="dcterms:W3CDTF">2020-01-20T13:59:43Z</dcterms:created>
  <dcterms:modified xsi:type="dcterms:W3CDTF">2020-05-13T07:13:23Z</dcterms:modified>
</cp:coreProperties>
</file>

<file path=docProps/thumbnail.jpeg>
</file>